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2700" autoAdjust="0"/>
  </p:normalViewPr>
  <p:slideViewPr>
    <p:cSldViewPr snapToGrid="0">
      <p:cViewPr varScale="1">
        <p:scale>
          <a:sx n="65" d="100"/>
          <a:sy n="65" d="100"/>
        </p:scale>
        <p:origin x="103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1C697-146D-431A-B6C3-E781A5C42B97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E172F-5828-4ACE-8474-08765021FC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8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-Mond</a:t>
            </a:r>
            <a:r>
              <a:rPr lang="hu-HU" baseline="0" dirty="0" smtClean="0"/>
              <a:t> el a nevünket</a:t>
            </a:r>
          </a:p>
          <a:p>
            <a:r>
              <a:rPr lang="hu-HU" baseline="0" dirty="0" smtClean="0"/>
              <a:t>-A prezentációban az alapján fogunk haladni ahogy az egyes csapattagok programrészeket készítették és így be tudjuk mutatni a szoftverünk használatát is</a:t>
            </a:r>
          </a:p>
          <a:p>
            <a:r>
              <a:rPr lang="hu-HU" baseline="0" dirty="0" smtClean="0"/>
              <a:t>-a munkamegosztás úgy zajlott hogy általában az iskolában csináltuk és mindig ott volt mindenki a csapatban. Volt hogy otthon is csináltunk de ott csak egy csapattag csinált egy programrészt és ha elakadt akkor segített neki valaki a csapatból</a:t>
            </a:r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-Gépjárművek</a:t>
            </a:r>
            <a:r>
              <a:rPr lang="hu-HU" baseline="0" dirty="0" smtClean="0"/>
              <a:t> fülre kattintva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-felépítése</a:t>
            </a:r>
          </a:p>
          <a:p>
            <a:r>
              <a:rPr lang="hu-HU" baseline="0" dirty="0" smtClean="0"/>
              <a:t>-kiválasztott gépjármű</a:t>
            </a:r>
          </a:p>
          <a:p>
            <a:r>
              <a:rPr lang="hu-HU" baseline="0" dirty="0" smtClean="0"/>
              <a:t>-módosítás/törlés</a:t>
            </a:r>
          </a:p>
          <a:p>
            <a:r>
              <a:rPr lang="hu-HU" baseline="0" dirty="0" smtClean="0"/>
              <a:t>-hozzáadás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-fájlkezelő ablak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043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-hogyan juthatunk el ide?</a:t>
            </a:r>
          </a:p>
          <a:p>
            <a:r>
              <a:rPr lang="hu-HU" dirty="0" smtClean="0"/>
              <a:t>-milyen adatok jelennek meg?</a:t>
            </a:r>
          </a:p>
          <a:p>
            <a:r>
              <a:rPr lang="hu-HU" dirty="0" smtClean="0"/>
              <a:t>-módosítás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-milyen adatokat lehet módosítani?</a:t>
            </a:r>
          </a:p>
          <a:p>
            <a:r>
              <a:rPr lang="hu-HU" dirty="0" smtClean="0"/>
              <a:t>-a vezeték és keresztnevet miért nem lehet módosítani</a:t>
            </a:r>
          </a:p>
          <a:p>
            <a:r>
              <a:rPr lang="hu-HU" dirty="0" smtClean="0"/>
              <a:t>-minden adatot külön lehet módosítani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52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Az Üzenet</a:t>
            </a:r>
            <a:r>
              <a:rPr lang="hu-HU" baseline="0" dirty="0" smtClean="0"/>
              <a:t> küldése gombra kattintva fel ugrik ez az ablak, amin látható hogy felhasználó kezelésben tud segítséget nyújtani az admin. Megtalálható rajta egy nagy beviteli mező ahova a panaszát/kérését begépelve a küldés gombra </a:t>
            </a:r>
            <a:r>
              <a:rPr lang="hu-HU" baseline="0" dirty="0" err="1" smtClean="0"/>
              <a:t>kattitnva</a:t>
            </a:r>
            <a:r>
              <a:rPr lang="hu-HU" baseline="0" dirty="0" smtClean="0"/>
              <a:t> el tudja küldeni.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00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</a:t>
            </a:r>
            <a:r>
              <a:rPr lang="hu-HU" baseline="0" dirty="0" smtClean="0"/>
              <a:t> profil menüpontra kattintva felugrik ez az ablak ahol megjelennek az adott profil adatai. ((SOROLD FEL MILYEN ADATOK JELENNEK MEG)). A jelszó módosítás gombra kattintva meg tudja változtatni a jelszavát, illetve jobb fent megjelenik egy kijelentkezés gomb is. Hogy ha a felhasználó </a:t>
            </a:r>
            <a:r>
              <a:rPr lang="hu-HU" baseline="0" dirty="0" err="1" smtClean="0"/>
              <a:t>jogosúltsága</a:t>
            </a:r>
            <a:r>
              <a:rPr lang="hu-HU" baseline="0" dirty="0" smtClean="0"/>
              <a:t> admin akkor a kijelentkezés gomb alatt megjelenik egy Admin gomb amire kattintva </a:t>
            </a:r>
            <a:r>
              <a:rPr lang="hu-HU" baseline="0" dirty="0" err="1" smtClean="0"/>
              <a:t>átírányításra</a:t>
            </a:r>
            <a:r>
              <a:rPr lang="hu-HU" baseline="0" dirty="0" smtClean="0"/>
              <a:t> kerül az admin oldalra.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898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-értesítsek menüpont kinézete</a:t>
            </a:r>
          </a:p>
          <a:p>
            <a:r>
              <a:rPr lang="hu-HU" dirty="0" smtClean="0"/>
              <a:t>-értesítés</a:t>
            </a:r>
            <a:r>
              <a:rPr lang="hu-HU" baseline="0" dirty="0" smtClean="0"/>
              <a:t> megtekintése</a:t>
            </a:r>
          </a:p>
          <a:p>
            <a:r>
              <a:rPr lang="hu-HU" baseline="0" dirty="0" smtClean="0"/>
              <a:t>-elfogadás/elutasítás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dirty="0" smtClean="0"/>
              <a:t>-felépítése</a:t>
            </a:r>
          </a:p>
          <a:p>
            <a:r>
              <a:rPr lang="hu-HU" dirty="0" smtClean="0"/>
              <a:t>-keresés</a:t>
            </a:r>
          </a:p>
          <a:p>
            <a:r>
              <a:rPr lang="hu-HU" dirty="0" smtClean="0"/>
              <a:t>-alap felhasználók amik szükségesek a program futásához(ha lett csinálva másik admin akkor az admin felhasználó törölhető)</a:t>
            </a:r>
          </a:p>
          <a:p>
            <a:r>
              <a:rPr lang="hu-HU" dirty="0" smtClean="0"/>
              <a:t>-az „</a:t>
            </a:r>
            <a:r>
              <a:rPr lang="hu-HU" dirty="0" err="1" smtClean="0"/>
              <a:t>alkalmazasbol</a:t>
            </a:r>
            <a:r>
              <a:rPr lang="hu-HU" dirty="0" smtClean="0"/>
              <a:t>” felhasználó nem törölhető mivel ezt a felhasználót adja hozzá ha a java alkalmazásból foglalnak</a:t>
            </a:r>
          </a:p>
          <a:p>
            <a:r>
              <a:rPr lang="hu-HU" dirty="0" smtClean="0"/>
              <a:t>-hozzáadás(</a:t>
            </a:r>
            <a:r>
              <a:rPr lang="hu-HU" dirty="0" err="1" smtClean="0"/>
              <a:t>reg</a:t>
            </a:r>
            <a:r>
              <a:rPr lang="hu-HU" dirty="0" smtClean="0"/>
              <a:t> időt automatikusan adja hozza/ nem </a:t>
            </a:r>
            <a:r>
              <a:rPr lang="hu-HU" dirty="0" err="1" smtClean="0"/>
              <a:t>modosítható</a:t>
            </a:r>
            <a:r>
              <a:rPr lang="hu-HU" dirty="0" smtClean="0"/>
              <a:t>)</a:t>
            </a:r>
          </a:p>
          <a:p>
            <a:r>
              <a:rPr lang="hu-HU" dirty="0" smtClean="0"/>
              <a:t>-jog megadásánál figyeli hogy milyen </a:t>
            </a:r>
            <a:r>
              <a:rPr lang="hu-HU" dirty="0" err="1" smtClean="0"/>
              <a:t>rankok</a:t>
            </a:r>
            <a:r>
              <a:rPr lang="hu-HU" dirty="0" smtClean="0"/>
              <a:t> lehetnek</a:t>
            </a:r>
          </a:p>
          <a:p>
            <a:r>
              <a:rPr lang="hu-HU" dirty="0" smtClean="0"/>
              <a:t>-hozzáadásnál azonosítót nem kell megadni</a:t>
            </a:r>
          </a:p>
          <a:p>
            <a:r>
              <a:rPr lang="hu-HU" dirty="0" smtClean="0"/>
              <a:t>-kiválasztás és módosítás</a:t>
            </a:r>
          </a:p>
          <a:p>
            <a:r>
              <a:rPr lang="hu-HU" dirty="0" smtClean="0"/>
              <a:t>-törlés kiválasztással</a:t>
            </a:r>
          </a:p>
          <a:p>
            <a:endParaRPr lang="hu-HU" dirty="0" smtClean="0"/>
          </a:p>
          <a:p>
            <a:r>
              <a:rPr lang="hu-HU" dirty="0" smtClean="0"/>
              <a:t>-kilépés</a:t>
            </a:r>
            <a:r>
              <a:rPr lang="hu-HU" baseline="0" dirty="0" smtClean="0"/>
              <a:t> gombra kattintva vissza navigál a menübe</a:t>
            </a:r>
            <a:endParaRPr lang="hu-HU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424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-eltároljuk változóba a bevitt</a:t>
            </a:r>
            <a:r>
              <a:rPr lang="hu-HU" baseline="0" dirty="0" smtClean="0"/>
              <a:t> adatokat</a:t>
            </a:r>
          </a:p>
          <a:p>
            <a:r>
              <a:rPr lang="hu-HU" baseline="0" dirty="0" smtClean="0"/>
              <a:t>-kiszámoljuk a két dátum közötti különbséget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-beviteli mezők</a:t>
            </a:r>
          </a:p>
          <a:p>
            <a:r>
              <a:rPr lang="hu-HU" baseline="0" dirty="0" smtClean="0"/>
              <a:t>-ár kiszámítása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-hibakezelések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-ha nincs hiba feltöltjük az adatbázisba a foglalás adatait</a:t>
            </a:r>
          </a:p>
          <a:p>
            <a:r>
              <a:rPr lang="hu-HU" baseline="0" dirty="0" smtClean="0"/>
              <a:t>-jármű státusza megváltozik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635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Üzenetet</a:t>
            </a:r>
            <a:r>
              <a:rPr lang="hu-HU" baseline="0" dirty="0" smtClean="0"/>
              <a:t> küldeni minden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és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rendelkező személy tud küldeni a Java alkalmazásból. De az elküldött üzeneteket csak az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tudja jóváhagyni vagy elutasítani</a:t>
            </a:r>
          </a:p>
          <a:p>
            <a:r>
              <a:rPr lang="hu-HU" baseline="0" dirty="0" smtClean="0"/>
              <a:t>A kódban létrehoztuk </a:t>
            </a:r>
            <a:r>
              <a:rPr lang="hu-HU" baseline="0" dirty="0" err="1" smtClean="0"/>
              <a:t>valid_name</a:t>
            </a:r>
            <a:r>
              <a:rPr lang="hu-HU" baseline="0" dirty="0" smtClean="0"/>
              <a:t> változót illetve lekérjük a üzenet beviteli mezőbe beírt üzenet és azt is eltároljuk egy változóba. </a:t>
            </a:r>
            <a:r>
              <a:rPr lang="hu-HU" baseline="0" dirty="0" err="1" smtClean="0"/>
              <a:t>PreparedStatementet</a:t>
            </a:r>
            <a:r>
              <a:rPr lang="hu-HU" baseline="0" dirty="0" smtClean="0"/>
              <a:t> az adatbázis csatlakozáshoz és felöltéshez lesz szükséges.   Majd egy </a:t>
            </a:r>
            <a:r>
              <a:rPr lang="hu-HU" baseline="0" dirty="0" err="1" smtClean="0"/>
              <a:t>try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catch</a:t>
            </a:r>
            <a:r>
              <a:rPr lang="hu-HU" baseline="0" dirty="0" smtClean="0"/>
              <a:t> –be létrehozzuk a kapcsolatot az adatbázissal majd lekérdezzük felhasználónév alapján a vezetéknevét és keresztnevét , majd a két kapott eredményt összefűzzük . Ha ez sikeres akkor feltöltjük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táblát az adott adatokkal.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Vizsgáljuk hogy a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mező ki van e töltve és nem üres üzenetet akar küldeni a felhasználó , és ha üresen hagyja akkor egy </a:t>
            </a:r>
            <a:r>
              <a:rPr lang="hu-HU" baseline="0" dirty="0" err="1" smtClean="0"/>
              <a:t>Alert</a:t>
            </a:r>
            <a:r>
              <a:rPr lang="hu-HU" baseline="0" dirty="0" smtClean="0"/>
              <a:t> hiba üzenetet kap hogy töltse ki a mezőt. Ha sikeresen elküldésre került az üzenetet akkor egy </a:t>
            </a:r>
            <a:r>
              <a:rPr lang="hu-HU" baseline="0" dirty="0" err="1" smtClean="0"/>
              <a:t>Alert</a:t>
            </a:r>
            <a:r>
              <a:rPr lang="hu-HU" baseline="0" dirty="0" smtClean="0"/>
              <a:t> ablak jelenik meg amely tájékoztatja hogy sikeres az üzenetküldés.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catch</a:t>
            </a:r>
            <a:r>
              <a:rPr lang="hu-HU" baseline="0" dirty="0" smtClean="0"/>
              <a:t> részben hibaüzenetet kap a felhasználó ha az alkalmazás nem tud kapcsolatot létesíteni az adatbázissal.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550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-változókba</a:t>
            </a:r>
            <a:r>
              <a:rPr lang="hu-HU" baseline="0" dirty="0" smtClean="0"/>
              <a:t> kikérjük az adatot</a:t>
            </a:r>
          </a:p>
          <a:p>
            <a:r>
              <a:rPr lang="hu-HU" baseline="0" dirty="0" smtClean="0"/>
              <a:t>-létrehozzuk az </a:t>
            </a:r>
            <a:r>
              <a:rPr lang="hu-HU" baseline="0" dirty="0" err="1" smtClean="0"/>
              <a:t>sql</a:t>
            </a:r>
            <a:r>
              <a:rPr lang="hu-HU" baseline="0" dirty="0" smtClean="0"/>
              <a:t> mondatot amit </a:t>
            </a:r>
            <a:r>
              <a:rPr lang="hu-HU" baseline="0" dirty="0" err="1" smtClean="0"/>
              <a:t>stringbe</a:t>
            </a:r>
            <a:r>
              <a:rPr lang="hu-HU" baseline="0" dirty="0" smtClean="0"/>
              <a:t> tárolunk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FileChooser</a:t>
            </a:r>
            <a:r>
              <a:rPr lang="hu-HU" baseline="0" dirty="0" smtClean="0"/>
              <a:t> létrehozás</a:t>
            </a:r>
          </a:p>
          <a:p>
            <a:r>
              <a:rPr lang="hu-HU" baseline="0" dirty="0" smtClean="0"/>
              <a:t>-fájlt változóba elmentjük a kiválasztott fájlt</a:t>
            </a:r>
          </a:p>
          <a:p>
            <a:r>
              <a:rPr lang="hu-HU" baseline="0" dirty="0" smtClean="0"/>
              <a:t>(GOMB!)</a:t>
            </a:r>
          </a:p>
          <a:p>
            <a:r>
              <a:rPr lang="hu-HU" baseline="0" dirty="0" smtClean="0"/>
              <a:t>-Ellenőrizzük hogy kitöltésre kerültek a mezők</a:t>
            </a:r>
          </a:p>
          <a:p>
            <a:r>
              <a:rPr lang="hu-HU" baseline="0" dirty="0" smtClean="0"/>
              <a:t>-ha jó akkor létrehozzuk adatbázissal a kapcsolatot</a:t>
            </a:r>
          </a:p>
          <a:p>
            <a:r>
              <a:rPr lang="hu-HU" baseline="0" dirty="0" smtClean="0"/>
              <a:t>-deklarálunk egy </a:t>
            </a:r>
            <a:r>
              <a:rPr lang="hu-HU" baseline="0" dirty="0" err="1" smtClean="0"/>
              <a:t>FileInputStream</a:t>
            </a:r>
            <a:r>
              <a:rPr lang="hu-HU" baseline="0" dirty="0" smtClean="0"/>
              <a:t>-et ami </a:t>
            </a:r>
            <a:r>
              <a:rPr lang="hu-HU" baseline="0" dirty="0" err="1" smtClean="0"/>
              <a:t>közvetiti</a:t>
            </a:r>
            <a:r>
              <a:rPr lang="hu-HU" baseline="0" dirty="0" smtClean="0"/>
              <a:t> a programunkba a fájlt</a:t>
            </a:r>
          </a:p>
          <a:p>
            <a:r>
              <a:rPr lang="hu-HU" baseline="0" dirty="0" smtClean="0"/>
              <a:t>-majd lefuttatjuk az </a:t>
            </a:r>
            <a:r>
              <a:rPr lang="hu-HU" baseline="0" dirty="0" err="1" smtClean="0"/>
              <a:t>sql</a:t>
            </a:r>
            <a:r>
              <a:rPr lang="hu-HU" baseline="0" dirty="0" smtClean="0"/>
              <a:t> mondatunkat , beállítjuk neki a </a:t>
            </a:r>
            <a:r>
              <a:rPr lang="hu-HU" baseline="0" dirty="0" err="1" smtClean="0"/>
              <a:t>stringketet</a:t>
            </a:r>
            <a:r>
              <a:rPr lang="hu-HU" baseline="0" dirty="0" smtClean="0"/>
              <a:t> , </a:t>
            </a:r>
            <a:r>
              <a:rPr lang="hu-HU" baseline="0" dirty="0" err="1" smtClean="0"/>
              <a:t>inteket</a:t>
            </a:r>
            <a:r>
              <a:rPr lang="hu-HU" baseline="0" dirty="0" smtClean="0"/>
              <a:t> és bináris </a:t>
            </a:r>
            <a:r>
              <a:rPr lang="hu-HU" baseline="0" dirty="0" err="1" smtClean="0"/>
              <a:t>stringetet</a:t>
            </a:r>
            <a:endParaRPr lang="hu-HU" baseline="0" dirty="0" smtClean="0"/>
          </a:p>
          <a:p>
            <a:r>
              <a:rPr lang="hu-HU" baseline="0" dirty="0" smtClean="0"/>
              <a:t>-adatbázis kép tárolás(binárisan van, 16 </a:t>
            </a:r>
            <a:r>
              <a:rPr lang="hu-HU" baseline="0" dirty="0" err="1" smtClean="0"/>
              <a:t>mb</a:t>
            </a:r>
            <a:r>
              <a:rPr lang="hu-HU" baseline="0" dirty="0" smtClean="0"/>
              <a:t>)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újratöltjük</a:t>
            </a:r>
            <a:r>
              <a:rPr lang="hu-HU" baseline="0" dirty="0" smtClean="0"/>
              <a:t> a programban a táblát </a:t>
            </a:r>
            <a:r>
              <a:rPr lang="hu-HU" baseline="0" dirty="0" err="1" smtClean="0"/>
              <a:t>amelyel</a:t>
            </a:r>
            <a:r>
              <a:rPr lang="hu-HU" baseline="0" dirty="0" smtClean="0"/>
              <a:t> meg lehet tekinteni a gépjárműveket</a:t>
            </a:r>
          </a:p>
          <a:p>
            <a:r>
              <a:rPr lang="hu-HU" baseline="0" dirty="0" smtClean="0"/>
              <a:t>-ha sikeresen hozzáadta </a:t>
            </a:r>
            <a:r>
              <a:rPr lang="hu-HU" baseline="0" dirty="0" err="1" smtClean="0"/>
              <a:t>megjeleinik</a:t>
            </a:r>
            <a:r>
              <a:rPr lang="hu-HU" baseline="0" dirty="0" smtClean="0"/>
              <a:t> az üzenet </a:t>
            </a:r>
          </a:p>
          <a:p>
            <a:r>
              <a:rPr lang="hu-HU" baseline="0" dirty="0" smtClean="0"/>
              <a:t>(GOMB!)</a:t>
            </a:r>
          </a:p>
          <a:p>
            <a:r>
              <a:rPr lang="hu-HU" baseline="0" dirty="0" smtClean="0"/>
              <a:t>-ha nem megfelelő formátumot adott meg</a:t>
            </a:r>
          </a:p>
          <a:p>
            <a:r>
              <a:rPr lang="hu-HU" baseline="0" dirty="0" smtClean="0"/>
              <a:t>-ha nem tud csatlakozni</a:t>
            </a:r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143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((LEVI))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terheléses tesztelés egy olyan tesztelési folyamat, amely során az adott szoftvert nagy terhelésnek teszik ki, hogy kiderüljön, milyen mértékben bírja el az extra igénybevételt. Mi is elvégeztük ezt a tesztelési módszert a saját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szoftverünkön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és büszkén jelenthetjük ki, hogy sikeresen bírta el a terhelést. Az általunk végzett tesztelés során 100 felhasználót szimuláltunk, és az eredmények azt mutatják, hogy a szoftverünk hibamentesen működött, a válaszokat maximum 5 másodperces késéssel kaptuk meg és nem tapasztaltunk semmilyen szokatlan eseményt vagy teljesítményproblémát. Ez azt bizonyítja, hogy a szoftverünk kiváló minőségű és megbízható teljesítményt nyújt, akár nagy terhelés alatt is.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3213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Livechat</a:t>
            </a:r>
            <a:r>
              <a:rPr lang="hu-HU" dirty="0" smtClean="0"/>
              <a:t> , felhasználó a </a:t>
            </a:r>
            <a:r>
              <a:rPr lang="hu-HU" dirty="0" err="1" smtClean="0"/>
              <a:t>livechatet</a:t>
            </a:r>
            <a:r>
              <a:rPr lang="hu-HU" dirty="0" smtClean="0"/>
              <a:t> az</a:t>
            </a:r>
            <a:r>
              <a:rPr lang="hu-HU" baseline="0" dirty="0" smtClean="0"/>
              <a:t> éppen adott dolgozóval bármilyen segítségnyújtással kapcsolatban (mindkettőhöz azaz java és weboldal)</a:t>
            </a:r>
          </a:p>
          <a:p>
            <a:r>
              <a:rPr lang="hu-HU" baseline="0" dirty="0" smtClean="0"/>
              <a:t>-QR kód , minden foglalás után a weboldal generáljon egy QR kódot a felhasználónak a foglaláskor amit az üzletben a felmutatja és azzal tudja azonosítani a foglalást.</a:t>
            </a:r>
          </a:p>
          <a:p>
            <a:r>
              <a:rPr lang="hu-HU" baseline="0" dirty="0" smtClean="0"/>
              <a:t>-profilkép ,A weboldalon tudjon a felhasználó profil képet beállítani a regisztráció során vagy a profil módosításánál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54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 projektünk célja, hogy a hétköznapi emberek számára könnyebbé és egyszerűbbé tegye a gépjármű bérlés lehetőségét, a cégek számára könnyebbé és átláthatóbbá tegye a gépjárművek nyilvántartását és a bérlések kezelését.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Azért választottuk ezt a témát mivel érdeklődünk a személy-gépkocsik iránt.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Korábbi autóbérlésünk során találkoztunk néhány nehézséggel, így szeretnénk megkönnyíteni a városba érkező turisták vagy helyiek, vagy környékbeliek közlekedési problémáit, egyúttal egy vállalkozás munkáját, ami bérbeadással foglalkozik.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0373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-Több képet lehessen feltölteni a kocsiról</a:t>
            </a:r>
          </a:p>
          <a:p>
            <a:r>
              <a:rPr lang="hu-HU" dirty="0" smtClean="0"/>
              <a:t>-kategorizált információk a kocsiról(</a:t>
            </a:r>
            <a:r>
              <a:rPr lang="hu-HU" dirty="0" err="1" smtClean="0"/>
              <a:t>hengerürtartalom</a:t>
            </a:r>
            <a:r>
              <a:rPr lang="hu-HU" dirty="0" smtClean="0"/>
              <a:t>,</a:t>
            </a:r>
            <a:r>
              <a:rPr lang="hu-HU" baseline="0" dirty="0" smtClean="0"/>
              <a:t> ajtók száma , ülések száma</a:t>
            </a:r>
            <a:r>
              <a:rPr lang="hu-HU" dirty="0" smtClean="0"/>
              <a:t>)</a:t>
            </a:r>
          </a:p>
          <a:p>
            <a:endParaRPr lang="hu-HU" dirty="0" smtClean="0"/>
          </a:p>
          <a:p>
            <a:r>
              <a:rPr lang="hu-HU" dirty="0" smtClean="0"/>
              <a:t>-Regisztrációnál és bejelentkezésnél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Rechapta</a:t>
            </a:r>
            <a:r>
              <a:rPr lang="hu-HU" baseline="0" dirty="0" smtClean="0"/>
              <a:t> ,nem vagyok robot</a:t>
            </a:r>
          </a:p>
          <a:p>
            <a:r>
              <a:rPr lang="hu-HU" baseline="0" dirty="0" smtClean="0"/>
              <a:t>-email küldés regisztrációnál, foglalásnál ,adatmódosításnál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446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pPr marL="171450" indent="-171450">
              <a:buFontTx/>
              <a:buChar char="-"/>
            </a:pPr>
            <a:r>
              <a:rPr lang="hu-HU" dirty="0" smtClean="0"/>
              <a:t>Lehessen</a:t>
            </a:r>
            <a:r>
              <a:rPr lang="hu-HU" baseline="0" dirty="0" smtClean="0"/>
              <a:t> értékelni/ véleményeket írni az autókról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Pontgyűjtő rendszer, amellyel kedvezményeket lehet szerezni</a:t>
            </a:r>
          </a:p>
          <a:p>
            <a:pPr marL="171450" indent="-171450">
              <a:buFontTx/>
              <a:buChar char="-"/>
            </a:pP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Az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oldalon dolgozók külön való nyilvántartása fizetéssel.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Adatbázisban lévő autók fájlként való elmentése</a:t>
            </a:r>
          </a:p>
          <a:p>
            <a:pPr marL="171450" indent="-171450">
              <a:buFontTx/>
              <a:buChar char="-"/>
            </a:pP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97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html</a:t>
            </a:r>
            <a:r>
              <a:rPr lang="hu-HU" dirty="0" smtClean="0"/>
              <a:t>-el</a:t>
            </a:r>
            <a:r>
              <a:rPr lang="hu-HU" baseline="0" dirty="0" smtClean="0"/>
              <a:t> készítettük el a weboldal alapját, amelyet </a:t>
            </a:r>
            <a:r>
              <a:rPr lang="hu-HU" baseline="0" dirty="0" err="1" smtClean="0"/>
              <a:t>css</a:t>
            </a:r>
            <a:r>
              <a:rPr lang="hu-HU" baseline="0" dirty="0" smtClean="0"/>
              <a:t> segítségével formáztunk meg.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javascriptet</a:t>
            </a:r>
            <a:r>
              <a:rPr lang="hu-HU" baseline="0" dirty="0" smtClean="0"/>
              <a:t> is használtunk a weboldalhoz.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php-t használtuk a weboldal backend részének az elkészítéséhez.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mysql</a:t>
            </a:r>
            <a:r>
              <a:rPr lang="hu-HU" baseline="0" dirty="0" smtClean="0"/>
              <a:t>-t használja az alkalmazásunk adattárolásra.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Java nyelven készítettük az asztali alkalmazásunkat.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3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általunk használt projektkezelő rendszerek közé tartozik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és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egy nagyon hatékony és könnyen használható eszköz, amely segíti a feladatok és projekt feladatok kezelését, valamint lehetőséget ad az együttműködésre és a kommunikációra a csapat tagjai között. A </a:t>
            </a:r>
            <a:r>
              <a:rPr lang="hu-H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pedig egy kódkezelő rendszer, amely lehetővé teszi a csapatok számára a kód verziókövetését, a feladatok nyomon követését és az együttműködést az alkalmazások fejlesztése során. Mindkét eszköz nagyon hasznos és hatékony volt a projektek kezelése során, és biztosak vagyunk benne, hogy segítségükkel sikeresen prezentálhatjuk a vizsgaremekünket.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55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-4</a:t>
            </a:r>
            <a:r>
              <a:rPr lang="hu-HU" baseline="0" dirty="0" smtClean="0"/>
              <a:t> táblából áll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message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user-message</a:t>
            </a:r>
            <a:r>
              <a:rPr lang="hu-HU" baseline="0" dirty="0" smtClean="0"/>
              <a:t> kapcsolat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bookings-user-vehicles</a:t>
            </a:r>
            <a:r>
              <a:rPr lang="hu-HU" baseline="0" dirty="0" smtClean="0"/>
              <a:t> kapcsolat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68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webalkalmazáson</a:t>
            </a:r>
            <a:r>
              <a:rPr lang="hu-HU" baseline="0" dirty="0" smtClean="0"/>
              <a:t> keresztül tud gépjárművet foglalni és lemondani azt és a saját profilját kezelni</a:t>
            </a:r>
            <a:r>
              <a:rPr lang="hu-HU" dirty="0" smtClean="0"/>
              <a:t>. Webalkalmazásba</a:t>
            </a:r>
            <a:r>
              <a:rPr lang="hu-HU" baseline="0" dirty="0" smtClean="0"/>
              <a:t> bárki tud fiókot létrehozni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jogosultsággal.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java alkalmazás a dolgozók számára jött létre mivel itt tudják elvégezni az adminisztrációs  folyamatokat. Itt nem lehet fiókot regisztrálni , Regisztrálni mindenféleképpen a webalkalmazásban kell . Aki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rendelkezik az tudja kezelni a felhasználókat illetve az üzeneteket.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15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java alkalmazás bejelentkezési rendszerének felépítését</a:t>
            </a:r>
            <a:r>
              <a:rPr lang="hu-HU" baseline="0" dirty="0" smtClean="0"/>
              <a:t> és szerkezetét készítettem. Itt látható a bejelentkezési rész . Itt ha megadja az adatait akkor tovább lépteti a </a:t>
            </a:r>
            <a:r>
              <a:rPr lang="hu-HU" baseline="0" dirty="0" err="1" smtClean="0"/>
              <a:t>welcome</a:t>
            </a:r>
            <a:r>
              <a:rPr lang="hu-HU" baseline="0" dirty="0" smtClean="0"/>
              <a:t> oldalra </a:t>
            </a:r>
          </a:p>
          <a:p>
            <a:endParaRPr lang="hu-HU" baseline="0" dirty="0" smtClean="0"/>
          </a:p>
          <a:p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ami a sikeres bejelentkezés jele. Ez igazából egy menü ahol lehet navigálni a különböző </a:t>
            </a:r>
            <a:r>
              <a:rPr lang="hu-HU" baseline="0" dirty="0" err="1" smtClean="0"/>
              <a:t>aloldalak</a:t>
            </a:r>
            <a:r>
              <a:rPr lang="hu-HU" baseline="0" dirty="0" smtClean="0"/>
              <a:t> között. 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weboldal alapszerkezetét és elrendezését készítettem. Az elrendezést azért alakítottam így ki mivel sok oldal ezt a szabványt használja és ezért könnyebben tudnak kiigazodni az oldalon. Amint rákattint a kártyán található foglalás gombra átnavigálja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bejelentkezés oldalra ahol be tud  jelentkezni. Ez egy szimpla bejelentkezés egy felhasználónév és jelszó beviteli mezővel. Ha nincs felhasználója akkor Regisztráció linkre rákattintva átnavigálja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regisztráció oldalra. Itt egy sima regisztrációs oldal készült ahol meg kell adni a felhasználó néhány adatát. Törekedtünk arra hogy csak a fontos adatait adja meg mivel fölösleges adatra nincs szükségünk.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(itt olvasd fel hogy milyen adatokat kell megadni a </a:t>
            </a:r>
            <a:r>
              <a:rPr lang="hu-HU" baseline="0" dirty="0" err="1" smtClean="0"/>
              <a:t>regisztációs</a:t>
            </a:r>
            <a:r>
              <a:rPr lang="hu-HU" baseline="0" dirty="0" smtClean="0"/>
              <a:t> oldalon)</a:t>
            </a:r>
          </a:p>
          <a:p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536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-bejelentkezés</a:t>
            </a:r>
            <a:r>
              <a:rPr lang="hu-HU" baseline="0" dirty="0" smtClean="0"/>
              <a:t> után</a:t>
            </a:r>
          </a:p>
          <a:p>
            <a:r>
              <a:rPr lang="hu-HU" baseline="0" dirty="0" smtClean="0"/>
              <a:t>-elrendezés</a:t>
            </a:r>
          </a:p>
          <a:p>
            <a:r>
              <a:rPr lang="hu-HU" baseline="0" dirty="0" smtClean="0"/>
              <a:t>-foglaláshoz szükséges adatok</a:t>
            </a:r>
          </a:p>
          <a:p>
            <a:r>
              <a:rPr lang="hu-HU" baseline="0" dirty="0" smtClean="0"/>
              <a:t>-hiba kezelés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-mi történik ha hiba van((gomb))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-kártya</a:t>
            </a:r>
            <a:r>
              <a:rPr lang="hu-HU" baseline="0" dirty="0" smtClean="0"/>
              <a:t> kinézete</a:t>
            </a:r>
          </a:p>
          <a:p>
            <a:r>
              <a:rPr lang="hu-HU" baseline="0" dirty="0" smtClean="0"/>
              <a:t>-funkciói</a:t>
            </a:r>
          </a:p>
          <a:p>
            <a:r>
              <a:rPr lang="hu-HU" baseline="0" dirty="0" smtClean="0"/>
              <a:t>-mit kell tenni ha módosítani akarja</a:t>
            </a:r>
            <a:endParaRPr lang="hu-HU" dirty="0" smtClean="0"/>
          </a:p>
          <a:p>
            <a:r>
              <a:rPr lang="hu-HU" dirty="0" smtClean="0"/>
              <a:t>-ha lefoglalásra került nem elérhető a kocsi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97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-Foglalások menüpontra kattintva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aloldal</a:t>
            </a:r>
            <a:r>
              <a:rPr lang="hu-HU" dirty="0" smtClean="0"/>
              <a:t> bemutatása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aloldalon</a:t>
            </a:r>
            <a:r>
              <a:rPr lang="hu-HU" dirty="0" smtClean="0"/>
              <a:t> lévő funkciók bemutatása</a:t>
            </a:r>
          </a:p>
          <a:p>
            <a:r>
              <a:rPr lang="hu-HU" dirty="0" smtClean="0"/>
              <a:t>-az</a:t>
            </a:r>
            <a:r>
              <a:rPr lang="hu-HU" baseline="0" dirty="0" smtClean="0"/>
              <a:t> alkalmazásban ez történik ha sikeres a foglalás</a:t>
            </a:r>
          </a:p>
          <a:p>
            <a:r>
              <a:rPr lang="hu-HU" baseline="0" dirty="0" smtClean="0"/>
              <a:t>-foglalás átadása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-meglennek azok a bérlések amik éppen folyamatban vannak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-ha a felhasználó</a:t>
            </a:r>
            <a:r>
              <a:rPr lang="hu-HU" baseline="0" dirty="0" smtClean="0"/>
              <a:t> visszahozza</a:t>
            </a:r>
          </a:p>
          <a:p>
            <a:r>
              <a:rPr lang="hu-HU" baseline="0" dirty="0" smtClean="0"/>
              <a:t>-újra elérhető az adott autó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68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dk2"/>
                </a:solidFill>
                <a:cs typeface="Times New Roman" panose="02020603050405020304" pitchFamily="18" charset="0"/>
              </a:rPr>
              <a:t>Gépjárműkölcsönzés</a:t>
            </a:r>
            <a:endParaRPr lang="hu-HU" dirty="0"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28944"/>
          </a:xfrm>
        </p:spPr>
        <p:txBody>
          <a:bodyPr>
            <a:normAutofit/>
          </a:bodyPr>
          <a:lstStyle/>
          <a:p>
            <a:pPr lvl="0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Balogh Dávid, Tarnóczi Levente, Füredel Valentin 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Szilveszter</a:t>
            </a: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SZOFTVERFEJLESZTÉS ÉS -TESZTELÉS VIZSGAREMEK</a:t>
            </a:r>
          </a:p>
          <a:p>
            <a:pPr lvl="0"/>
            <a:endParaRPr lang="hu-HU" dirty="0">
              <a:solidFill>
                <a:schemeClr val="bg2">
                  <a:lumMod val="75000"/>
                </a:schemeClr>
              </a:solidFill>
            </a:endParaRP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2" y="81945"/>
            <a:ext cx="1036255" cy="13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églalap 5"/>
          <p:cNvSpPr/>
          <p:nvPr/>
        </p:nvSpPr>
        <p:spPr>
          <a:xfrm>
            <a:off x="8855891" y="261755"/>
            <a:ext cx="2105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SZENT ISTVÁN KATOLIKUS</a:t>
            </a:r>
          </a:p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TECHNIKUM ÉS GIMNÁZIUM</a:t>
            </a:r>
          </a:p>
        </p:txBody>
      </p:sp>
    </p:spTree>
    <p:extLst>
      <p:ext uri="{BB962C8B-B14F-4D97-AF65-F5344CB8AC3E}">
        <p14:creationId xmlns:p14="http://schemas.microsoft.com/office/powerpoint/2010/main" val="3311032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adhatunk hozzá gépjárművet?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43614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49508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3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1" y="2097088"/>
            <a:ext cx="619584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91" y="2097088"/>
            <a:ext cx="617542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2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 küldés az </a:t>
            </a:r>
            <a:r>
              <a:rPr lang="hu-HU" dirty="0" err="1" smtClean="0"/>
              <a:t>adminnak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19" y="2097088"/>
            <a:ext cx="533738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0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alkalmazás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87" y="2097088"/>
            <a:ext cx="5361649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Admin oldal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6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Gépjármű foglalása forráskód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2097088"/>
            <a:ext cx="6550819" cy="3600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32" y="2097088"/>
            <a:ext cx="7965958" cy="360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3"/>
          <a:stretch/>
        </p:blipFill>
        <p:spPr>
          <a:xfrm>
            <a:off x="1388086" y="2097088"/>
            <a:ext cx="9659325" cy="360000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2" y="2097088"/>
            <a:ext cx="102805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3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Üzenetküldés forráskód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097088"/>
            <a:ext cx="10058400" cy="341865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46" y="1792819"/>
            <a:ext cx="4882331" cy="40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390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Gépjármű feltöltés forráskód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9" y="2543635"/>
            <a:ext cx="9877425" cy="180022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429084"/>
            <a:ext cx="5876925" cy="602932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10" y="2081108"/>
            <a:ext cx="60198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07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tesztelés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Terheléses tesztelés</a:t>
            </a:r>
          </a:p>
          <a:p>
            <a:r>
              <a:rPr lang="hu-HU" dirty="0" smtClean="0"/>
              <a:t>Sikeres</a:t>
            </a:r>
          </a:p>
          <a:p>
            <a:r>
              <a:rPr lang="hu-HU" dirty="0" smtClean="0"/>
              <a:t>100 felhasználót szimuláltunk</a:t>
            </a:r>
          </a:p>
          <a:p>
            <a:r>
              <a:rPr lang="hu-HU" dirty="0" smtClean="0"/>
              <a:t>5 másodperces </a:t>
            </a:r>
            <a:r>
              <a:rPr lang="hu-HU" dirty="0" err="1" smtClean="0"/>
              <a:t>késésel</a:t>
            </a:r>
            <a:r>
              <a:rPr lang="hu-HU" dirty="0" smtClean="0"/>
              <a:t> </a:t>
            </a:r>
          </a:p>
          <a:p>
            <a:r>
              <a:rPr lang="hu-HU" dirty="0" smtClean="0"/>
              <a:t>Hibamentes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7703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Továbbfejleszések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LiveChat</a:t>
            </a:r>
            <a:endParaRPr lang="hu-HU" dirty="0" smtClean="0"/>
          </a:p>
          <a:p>
            <a:r>
              <a:rPr lang="hu-HU" dirty="0" smtClean="0"/>
              <a:t>QR kód</a:t>
            </a:r>
          </a:p>
          <a:p>
            <a:r>
              <a:rPr lang="hu-HU" dirty="0" smtClean="0"/>
              <a:t>Profilkép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9442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i a szoftver célja?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Könnyebbé </a:t>
            </a:r>
            <a:r>
              <a:rPr lang="hu-HU" dirty="0"/>
              <a:t>és </a:t>
            </a:r>
            <a:r>
              <a:rPr lang="hu-HU" dirty="0" smtClean="0"/>
              <a:t>egyszerűbbé</a:t>
            </a:r>
          </a:p>
          <a:p>
            <a:r>
              <a:rPr lang="hu-HU" dirty="0"/>
              <a:t>Á</a:t>
            </a:r>
            <a:r>
              <a:rPr lang="hu-HU" dirty="0" smtClean="0"/>
              <a:t>tláthatóbbá </a:t>
            </a:r>
          </a:p>
          <a:p>
            <a:r>
              <a:rPr lang="hu-HU" dirty="0" smtClean="0"/>
              <a:t>Miért választottuk?</a:t>
            </a:r>
          </a:p>
          <a:p>
            <a:r>
              <a:rPr lang="hu-HU" dirty="0" smtClean="0"/>
              <a:t>Tapasztalataink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748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12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Továbbfejlesztés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Több kép</a:t>
            </a:r>
          </a:p>
          <a:p>
            <a:r>
              <a:rPr lang="hu-HU" dirty="0" smtClean="0"/>
              <a:t>Kategorizált információk</a:t>
            </a:r>
          </a:p>
          <a:p>
            <a:r>
              <a:rPr lang="hu-HU" dirty="0" err="1" smtClean="0"/>
              <a:t>reChapta</a:t>
            </a:r>
            <a:r>
              <a:rPr lang="hu-HU" dirty="0" smtClean="0"/>
              <a:t>/Nem vagyok otthon</a:t>
            </a:r>
          </a:p>
          <a:p>
            <a:r>
              <a:rPr lang="hu-HU" dirty="0" smtClean="0"/>
              <a:t>Email küldés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98819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Továbbfejlesztés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Értékelések</a:t>
            </a:r>
          </a:p>
          <a:p>
            <a:r>
              <a:rPr lang="hu-HU" dirty="0" smtClean="0"/>
              <a:t>Vélemények</a:t>
            </a:r>
          </a:p>
          <a:p>
            <a:r>
              <a:rPr lang="hu-HU" dirty="0" smtClean="0"/>
              <a:t>Pontgyűjtő rendszer</a:t>
            </a:r>
          </a:p>
          <a:p>
            <a:r>
              <a:rPr lang="hu-HU" dirty="0" smtClean="0"/>
              <a:t>Dolgozók nyilvántartása</a:t>
            </a:r>
          </a:p>
          <a:p>
            <a:r>
              <a:rPr lang="hu-HU" dirty="0" smtClean="0"/>
              <a:t>Fájlként való mentés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5157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Köszönjük a Figyelmet!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09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Miket használtunk a program elkészítéséhez?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HTM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33" y="2374793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CSS3 logo and wordmark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58" y="2373098"/>
            <a:ext cx="969893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12" y="2373098"/>
            <a:ext cx="2188800" cy="1368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398" y="2373098"/>
            <a:ext cx="2532231" cy="1368000"/>
          </a:xfrm>
          <a:prstGeom prst="rect">
            <a:avLst/>
          </a:prstGeom>
        </p:spPr>
      </p:pic>
      <p:pic>
        <p:nvPicPr>
          <p:cNvPr id="1030" name="Picture 6" descr="MySQL logo and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048" y="4271108"/>
            <a:ext cx="21881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and symbol, meaning, history, 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2" y="4271108"/>
            <a:ext cx="21888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48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589021"/>
            <a:ext cx="9905998" cy="1478570"/>
          </a:xfrm>
        </p:spPr>
        <p:txBody>
          <a:bodyPr/>
          <a:lstStyle/>
          <a:p>
            <a:r>
              <a:rPr lang="hu-HU" dirty="0" smtClean="0"/>
              <a:t>projektkezelő rendszerek amiket mi használtunk</a:t>
            </a:r>
            <a:endParaRPr lang="hu-HU" dirty="0"/>
          </a:p>
        </p:txBody>
      </p:sp>
      <p:pic>
        <p:nvPicPr>
          <p:cNvPr id="2050" name="Picture 2" descr="Trello Logo and symbol, meaning, history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813153"/>
            <a:ext cx="38957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, symbol, meaning, history, PNG, br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3165578"/>
            <a:ext cx="2628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11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adatbázis</a:t>
            </a:r>
            <a:endParaRPr lang="hu-HU" dirty="0"/>
          </a:p>
        </p:txBody>
      </p:sp>
      <p:pic>
        <p:nvPicPr>
          <p:cNvPr id="1026" name="Picture 2" descr="https://lh5.googleusercontent.com/FB_7McrXDMdv5ASqZLiSnogvc00p-UFDwEHb-bkVlHhX9KPD5nzrojVwBHwEAZzqcx-0hKRqxVovXQgPmkHiZg6GE2D37zrl2Y-7yZ0yISW0DdPei-47ZiU3646Vj-DoyxZyNersAinBvL4BzmIsf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7" y="2097088"/>
            <a:ext cx="695337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208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Általános információk</a:t>
            </a:r>
            <a:endParaRPr lang="hu-HU" dirty="0"/>
          </a:p>
        </p:txBody>
      </p:sp>
      <p:pic>
        <p:nvPicPr>
          <p:cNvPr id="2050" name="Picture 2" descr="https://lh5.googleusercontent.com/WZhYWmuXetJLDn0zSJT-LNk7eZ0tR9sqppJnv2dKoCX4COuHxpIeDtfhLxOeUIYTSEME76Acw7CBMjsyeal9_y_pBsEISvsQ0OsjWJy_9sMqiu67_epLnKy6DKet0P0NOtDoRLRdJKAKZSwG-754A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85" y="2285897"/>
            <a:ext cx="4844127" cy="26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ZQ7VdyWpCTRJGQ2YHJZnSf8pdAFUcsSXabK6O_oeD3VSGLn4WX7dWviyvrJ6_dHeCNvPQjjnkdN1CgagwLFDbnclYyC9HGz4CJqHEhB7RqHof-QTJmgMkVzJHodyB5oZv1N25WD9unQer2U4pY9nF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1" y="2285897"/>
            <a:ext cx="43624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0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71" y="2513404"/>
            <a:ext cx="4846740" cy="262760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513404"/>
            <a:ext cx="4359018" cy="262760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2513404"/>
            <a:ext cx="4365114" cy="262760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6" y="2510048"/>
            <a:ext cx="4852836" cy="263095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10" y="2510049"/>
            <a:ext cx="4852836" cy="26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5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zajlik le egy foglalás?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25" y="2097087"/>
            <a:ext cx="6175434" cy="3348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96" y="2590146"/>
            <a:ext cx="5116830" cy="197102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25" y="2097087"/>
            <a:ext cx="617544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4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Foglalás után mi történik az alkalmazásban?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19351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531473" cy="3348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78" y="2097088"/>
            <a:ext cx="55072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18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451</TotalTime>
  <Words>1667</Words>
  <Application>Microsoft Office PowerPoint</Application>
  <PresentationFormat>Szélesvásznú</PresentationFormat>
  <Paragraphs>262</Paragraphs>
  <Slides>22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Tw Cen MT</vt:lpstr>
      <vt:lpstr>Áramkör</vt:lpstr>
      <vt:lpstr>Gépjárműkölcsönzés</vt:lpstr>
      <vt:lpstr>mi a szoftver célja?</vt:lpstr>
      <vt:lpstr>Miket használtunk a program elkészítéséhez?</vt:lpstr>
      <vt:lpstr>projektkezelő rendszerek amiket mi használtunk</vt:lpstr>
      <vt:lpstr>adatbázis</vt:lpstr>
      <vt:lpstr>Általános információk</vt:lpstr>
      <vt:lpstr>PowerPoint-bemutató</vt:lpstr>
      <vt:lpstr>Hogyan zajlik le egy foglalás?</vt:lpstr>
      <vt:lpstr>Foglalás után mi történik az alkalmazásban?</vt:lpstr>
      <vt:lpstr>Hogyan adhatunk hozzá gépjárművet?</vt:lpstr>
      <vt:lpstr>Weboldal Profil kezelése</vt:lpstr>
      <vt:lpstr>Üzenet küldés az adminnak</vt:lpstr>
      <vt:lpstr>alkalmazás profil kezelése</vt:lpstr>
      <vt:lpstr>Admin oldal</vt:lpstr>
      <vt:lpstr>Gépjármű foglalása forráskód</vt:lpstr>
      <vt:lpstr>Üzenetküldés forráskód</vt:lpstr>
      <vt:lpstr>Gépjármű feltöltés forráskód</vt:lpstr>
      <vt:lpstr>tesztelés</vt:lpstr>
      <vt:lpstr>Továbbfejleszések</vt:lpstr>
      <vt:lpstr>Továbbfejlesztés</vt:lpstr>
      <vt:lpstr>Továbbfejlesztés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Gépjárműkölcsönzés</dc:title>
  <dc:creator>Tarnóczi Levente</dc:creator>
  <cp:lastModifiedBy>Tarnóczi Levente</cp:lastModifiedBy>
  <cp:revision>48</cp:revision>
  <dcterms:created xsi:type="dcterms:W3CDTF">2023-02-15T11:56:33Z</dcterms:created>
  <dcterms:modified xsi:type="dcterms:W3CDTF">2023-03-08T12:24:41Z</dcterms:modified>
</cp:coreProperties>
</file>